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1572" r:id="rId3"/>
    <p:sldId id="1573" r:id="rId4"/>
    <p:sldId id="1574" r:id="rId5"/>
    <p:sldId id="321" r:id="rId6"/>
    <p:sldId id="1524" r:id="rId7"/>
    <p:sldId id="1525" r:id="rId8"/>
    <p:sldId id="477" r:id="rId9"/>
    <p:sldId id="479" r:id="rId10"/>
    <p:sldId id="476" r:id="rId11"/>
    <p:sldId id="285" r:id="rId12"/>
    <p:sldId id="472" r:id="rId13"/>
    <p:sldId id="473" r:id="rId14"/>
    <p:sldId id="478" r:id="rId15"/>
    <p:sldId id="471" r:id="rId16"/>
    <p:sldId id="286" r:id="rId17"/>
    <p:sldId id="303" r:id="rId18"/>
    <p:sldId id="482" r:id="rId19"/>
    <p:sldId id="284" r:id="rId20"/>
    <p:sldId id="295" r:id="rId21"/>
    <p:sldId id="328" r:id="rId22"/>
    <p:sldId id="337" r:id="rId23"/>
    <p:sldId id="1571" r:id="rId24"/>
    <p:sldId id="475" r:id="rId25"/>
    <p:sldId id="474" r:id="rId26"/>
    <p:sldId id="1565" r:id="rId27"/>
    <p:sldId id="1550" r:id="rId28"/>
    <p:sldId id="1549" r:id="rId29"/>
    <p:sldId id="1566" r:id="rId30"/>
    <p:sldId id="1567" r:id="rId31"/>
    <p:sldId id="1508" r:id="rId32"/>
    <p:sldId id="487" r:id="rId33"/>
    <p:sldId id="1568" r:id="rId34"/>
    <p:sldId id="1514" r:id="rId35"/>
    <p:sldId id="1515" r:id="rId36"/>
    <p:sldId id="1570" r:id="rId37"/>
    <p:sldId id="491" r:id="rId38"/>
    <p:sldId id="484" r:id="rId39"/>
    <p:sldId id="546" r:id="rId40"/>
    <p:sldId id="488" r:id="rId41"/>
    <p:sldId id="544" r:id="rId42"/>
    <p:sldId id="1517" r:id="rId43"/>
    <p:sldId id="547" r:id="rId44"/>
    <p:sldId id="1516" r:id="rId45"/>
    <p:sldId id="48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44"/>
  </p:normalViewPr>
  <p:slideViewPr>
    <p:cSldViewPr snapToGrid="0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BC743-DDB6-B64D-A8F5-D3B952CD855B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5E391-3E0B-BF48-8A4B-2789F726F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6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adv.abf871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2AEA-2954-7D47-804E-CCB603EDAB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2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Fragment binding to the Nsp3 macrodomain of SARS-CoV-2 identified through crystallographic screening and computational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dockingMarion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 Schuller, Galen J.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Correy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Stefan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Gahbauer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Daren Fearon,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Taiasean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 Wu, Roberto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Efraín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 Díaz, Iris D. Young, Luan Carvalho Martins, Dominique H. Smith, Ursula Schulze-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Gahmen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Tristan W. Owens, Ishan Deshpande, Gregory E. Merz, Aye C.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Thwin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Justin T. Biel, Jessica K. Peters, Michelle Moritz, Nadia Herrera, Huong T.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Kratochvil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QCRG Structural Biology Consortium, Anthony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Aimon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James M. Bennett, Jose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Brandao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 Neto,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Aina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 E. Cohen, Alexandre Dias, Alice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Douangamath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Louise Dunnett, Oleg Fedorov, Matteo P.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Ferla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Martin R. Fuchs, Tyler J. Gorrie-Stone, James M. Holton, Michael G. Johnson, Tobias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Krojer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George Meigs, Ailsa J. Powell, Johannes Gregor Matthias Rack, Victor L. Rangel, Silvia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Russi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Rachael E.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Skyner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Clyde A. Smith, Alexei S. Soares, Jennifer L. Wierman, Kang Zhu, Peter O’Brien, Natalia Jura, Alan Ashworth, John J. Irwin, Michael C. Thompson, Jason E.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Gestwicki</a:t>
            </a:r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, Frank von Delft, Brian K. Shoichet, James S. Fraser and Ivan </a:t>
            </a:r>
            <a:r>
              <a:rPr lang="en-US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Ahel</a:t>
            </a:r>
            <a:endParaRPr lang="en-US" b="1" i="0" dirty="0">
              <a:solidFill>
                <a:srgbClr val="1A1A1A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1" cap="all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SCIENCE ADVANCES</a:t>
            </a:r>
            <a:endParaRPr lang="en-US" b="0" i="0" dirty="0">
              <a:solidFill>
                <a:srgbClr val="757575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757575"/>
                </a:solidFill>
                <a:effectLst/>
                <a:latin typeface="roboto" panose="02000000000000000000" pitchFamily="2" charset="0"/>
              </a:rPr>
              <a:t>14 Apr 2021, Vol 7, Issue 16 </a:t>
            </a:r>
            <a:r>
              <a:rPr lang="en-US" b="0" i="0" u="sng" dirty="0">
                <a:solidFill>
                  <a:srgbClr val="595959"/>
                </a:solidFill>
                <a:effectLst/>
                <a:latin typeface="roboto" panose="02000000000000000000" pitchFamily="2" charset="0"/>
                <a:hlinkClick r:id="rId3"/>
              </a:rPr>
              <a:t>DOI: 10.1126/sciadv.abf8711</a:t>
            </a:r>
            <a:endParaRPr lang="en-US" b="0" i="0" dirty="0">
              <a:solidFill>
                <a:srgbClr val="757575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BD29-13E8-574B-A8EA-426F70721B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BD29-13E8-574B-A8EA-426F70721B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6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4253-B2BA-3A5C-486C-DAF848D11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5AB8D-EF47-5CEF-790A-746EC6F96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FD9EB-7ED8-ECCD-D693-B318E4F6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13C16-4368-FEA2-A016-88EE44C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6E86C-DFCA-2DC7-D231-60D3DB1A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2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0A9F-C018-2E94-A8E5-8164A112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B7B61-CCB4-3776-BD32-FE0E4E64B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F6C5D-CB3B-16EE-3A35-A68205A9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18586-AA32-1558-D664-676AE0A0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BBC9E-0527-F091-02D2-9E5732C2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0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C6706-DBBF-3CC4-6527-59341C3C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80BED-5638-C364-D20B-0028EE713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22D0A-3291-57F2-3705-AF4AF925C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E3D8D-556C-5A09-0922-C173B5A3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04F6D-3F2C-E21C-61D6-7FA58E40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>
          <a:xfrm>
            <a:off x="5283200" y="6324600"/>
            <a:ext cx="1320800" cy="3048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76B7A"/>
                </a:solidFill>
              </a:defRPr>
            </a:lvl1pPr>
            <a:extLst/>
          </a:lstStyle>
          <a:p>
            <a:r>
              <a:rPr lang="en-US"/>
              <a:t>Slide </a:t>
            </a:r>
            <a:fld id="{256D3EEF-DE4E-429D-8EC4-DDC531AFF587}" type="slidenum">
              <a:rPr lang="en-US" smtClean="0"/>
              <a:pPr/>
              <a:t>‹#›</a:t>
            </a:fld>
            <a:endParaRPr lang="en-US" sz="2000" dirty="0"/>
          </a:p>
        </p:txBody>
      </p:sp>
      <p:sp>
        <p:nvSpPr>
          <p:cNvPr id="12" name="Title Placeholder 7"/>
          <p:cNvSpPr>
            <a:spLocks noGrp="1"/>
          </p:cNvSpPr>
          <p:nvPr>
            <p:ph type="title"/>
          </p:nvPr>
        </p:nvSpPr>
        <p:spPr>
          <a:xfrm>
            <a:off x="203200" y="152400"/>
            <a:ext cx="11684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5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A9A3-97DB-A26F-1829-7566B0AE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84EE-8367-6EC0-2CFD-6EE2C2DA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BF524-16B8-635A-9B24-F5594949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4AB10-98AF-C177-0A2A-E6CB6ED9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2D22D-7CDC-13B8-56D9-0B2F4A0D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9608-F1C8-7C4E-6454-2DE76BE3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298C6-F716-5F3D-BCE9-E2ABC655A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3575C-FCE8-BB5B-0163-0B660C76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F167A-DD00-F992-70DE-80201E4C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39BA-370F-2C94-C6FD-FAFF1136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6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1F0B-4F08-ACA1-A69F-6B09498E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F9FE3-46F2-68B7-A672-7327C337B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CA873-F029-0D7D-CD03-96D2EBCE2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11CFF-0709-3F16-F61E-5B315955C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73F83-F21C-C209-C159-8784BD3E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34D-F67D-979A-3BDC-BA4E0671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1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E607-ABF7-A75F-B2DE-90AA3EB1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B0DD6-9C2E-CF17-8989-EC2AF15E7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0D3C5-287C-534C-DDD1-E6A1F8BB4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23B01-DC60-C62B-4EB7-40EEA0F71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C7789-0DAD-D936-C8AD-DF26B744F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AC9FCA-C8DE-C4A8-459E-0E1E7AE0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3C5AC-C4D9-F14A-B4D6-1B653094F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7D40B-B761-302A-34A5-3D03266C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0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D411-B54B-633D-8F9D-64434289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6558E-E1B9-DE85-9099-47FDF0C7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D01BD-C9AB-B493-5172-3024A4F6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9E594-291F-0574-2CB6-2E07E830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7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E25E2D-9022-F6FE-49A0-D0A23250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A90CB-D67E-E49E-C292-E0665774B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B925C-8A88-864A-900C-4C754824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9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81DD-7081-ABB3-478C-18B199B7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6F020-2496-EC85-F5CD-9EBC33447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D3AE1-2C8A-BA16-6EEB-6BC06603A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97811-3524-94CA-4FDE-E180CE7C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05D7-170D-6AE1-0672-6F50E161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DB507-C380-7C32-93C8-2F221479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8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C35C-7552-B185-32BF-EE861F63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58F5F-0D19-3D32-11F7-FC3B17B51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57796-A8BA-D1CB-E0A6-6D26AB6A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21AD4-5DEB-22A2-33CC-558F3370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DEBCD-4256-71C3-BBFA-18401956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C15E6-5AD0-B17B-5A9D-CDDB5DAC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6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3C8AE-AF1C-F758-BF19-06673641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81526-B8D6-AFEA-2A27-F6DC767FB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94605-5A42-D8F9-E317-43039B999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7E514-49C6-9745-B321-58138237F99C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F802-1833-E7D5-CBC7-A90E34782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098D6-7338-F119-CC37-C27105793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70A17C-90D2-8345-8DB8-894BA67B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5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1E8F-8AA4-19B0-9DE1-13501FE7FB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Modeling based Virtual Screening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D18DA-D2FD-6821-BB2B-AD1183AC9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BIOINF595 Winter 2025</a:t>
            </a:r>
          </a:p>
          <a:p>
            <a:r>
              <a:rPr lang="en-US" dirty="0"/>
              <a:t>Matthew O’Meara</a:t>
            </a:r>
          </a:p>
        </p:txBody>
      </p:sp>
    </p:spTree>
    <p:extLst>
      <p:ext uri="{BB962C8B-B14F-4D97-AF65-F5344CB8AC3E}">
        <p14:creationId xmlns:p14="http://schemas.microsoft.com/office/powerpoint/2010/main" val="1394787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5041-8027-C547-93E2-702C47E5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325563"/>
          </a:xfrm>
        </p:spPr>
        <p:txBody>
          <a:bodyPr/>
          <a:lstStyle/>
          <a:p>
            <a:r>
              <a:rPr lang="en-US" dirty="0"/>
              <a:t>Lennard-Jones van der Walls</a:t>
            </a:r>
            <a:br>
              <a:rPr lang="en-US" dirty="0"/>
            </a:br>
            <a:r>
              <a:rPr lang="en-US" dirty="0"/>
              <a:t>and electrostatics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AE83C-5B66-B242-B64D-A230E532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7" y="2234586"/>
            <a:ext cx="11995613" cy="32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3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17654" t="-26722" r="-2251" b="29310"/>
          <a:stretch/>
        </p:blipFill>
        <p:spPr>
          <a:xfrm>
            <a:off x="2192866" y="-1225440"/>
            <a:ext cx="7035802" cy="8083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Focus on specific structural features</a:t>
            </a:r>
            <a:br>
              <a:rPr lang="en-US" dirty="0"/>
            </a:br>
            <a:r>
              <a:rPr lang="en-US" dirty="0"/>
              <a:t>e.g. H-bonds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2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Area Projections</a:t>
            </a:r>
          </a:p>
        </p:txBody>
      </p:sp>
      <p:sp>
        <p:nvSpPr>
          <p:cNvPr id="11" name="Oval 10"/>
          <p:cNvSpPr/>
          <p:nvPr/>
        </p:nvSpPr>
        <p:spPr>
          <a:xfrm>
            <a:off x="1917101" y="1708955"/>
            <a:ext cx="4275778" cy="4125914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8714" y="3974328"/>
            <a:ext cx="3883288" cy="218940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t="34410" r="71802" b="51095"/>
          <a:stretch/>
        </p:blipFill>
        <p:spPr>
          <a:xfrm>
            <a:off x="2253640" y="3056794"/>
            <a:ext cx="3621363" cy="263262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2093604" y="4641262"/>
            <a:ext cx="3912521" cy="149521"/>
          </a:xfrm>
          <a:custGeom>
            <a:avLst/>
            <a:gdLst>
              <a:gd name="connsiteX0" fmla="*/ 0 w 3912521"/>
              <a:gd name="connsiteY0" fmla="*/ 18677 h 149521"/>
              <a:gd name="connsiteX1" fmla="*/ 1970267 w 3912521"/>
              <a:gd name="connsiteY1" fmla="*/ 149417 h 149521"/>
              <a:gd name="connsiteX2" fmla="*/ 3912521 w 3912521"/>
              <a:gd name="connsiteY2" fmla="*/ 0 h 14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2521" h="149521">
                <a:moveTo>
                  <a:pt x="0" y="18677"/>
                </a:moveTo>
                <a:cubicBezTo>
                  <a:pt x="659090" y="85603"/>
                  <a:pt x="1318180" y="152530"/>
                  <a:pt x="1970267" y="149417"/>
                </a:cubicBezTo>
                <a:cubicBezTo>
                  <a:pt x="2622354" y="146304"/>
                  <a:pt x="3912521" y="0"/>
                  <a:pt x="391252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204803" y="1870694"/>
            <a:ext cx="1687873" cy="45719"/>
          </a:xfrm>
          <a:custGeom>
            <a:avLst/>
            <a:gdLst>
              <a:gd name="connsiteX0" fmla="*/ 0 w 3912521"/>
              <a:gd name="connsiteY0" fmla="*/ 18677 h 149521"/>
              <a:gd name="connsiteX1" fmla="*/ 1970267 w 3912521"/>
              <a:gd name="connsiteY1" fmla="*/ 149417 h 149521"/>
              <a:gd name="connsiteX2" fmla="*/ 3912521 w 3912521"/>
              <a:gd name="connsiteY2" fmla="*/ 0 h 14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2521" h="149521">
                <a:moveTo>
                  <a:pt x="0" y="18677"/>
                </a:moveTo>
                <a:cubicBezTo>
                  <a:pt x="659090" y="85603"/>
                  <a:pt x="1318180" y="152530"/>
                  <a:pt x="1970267" y="149417"/>
                </a:cubicBezTo>
                <a:cubicBezTo>
                  <a:pt x="2622354" y="146304"/>
                  <a:pt x="3912521" y="0"/>
                  <a:pt x="391252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56425" t="6972" r="39125" b="88862"/>
          <a:stretch/>
        </p:blipFill>
        <p:spPr>
          <a:xfrm>
            <a:off x="1992247" y="1205129"/>
            <a:ext cx="365485" cy="483794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3130094" y="2586780"/>
            <a:ext cx="793710" cy="952533"/>
          </a:xfrm>
          <a:prstGeom prst="straightConnector1">
            <a:avLst/>
          </a:prstGeom>
          <a:ln>
            <a:prstDash val="dash"/>
            <a:tailEnd type="arrow"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2089482" y="2907274"/>
            <a:ext cx="3912521" cy="149521"/>
          </a:xfrm>
          <a:custGeom>
            <a:avLst/>
            <a:gdLst>
              <a:gd name="connsiteX0" fmla="*/ 0 w 3912521"/>
              <a:gd name="connsiteY0" fmla="*/ 18677 h 149521"/>
              <a:gd name="connsiteX1" fmla="*/ 1970267 w 3912521"/>
              <a:gd name="connsiteY1" fmla="*/ 149417 h 149521"/>
              <a:gd name="connsiteX2" fmla="*/ 3912521 w 3912521"/>
              <a:gd name="connsiteY2" fmla="*/ 0 h 14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2521" h="149521">
                <a:moveTo>
                  <a:pt x="0" y="18677"/>
                </a:moveTo>
                <a:cubicBezTo>
                  <a:pt x="659090" y="85603"/>
                  <a:pt x="1318180" y="152530"/>
                  <a:pt x="1970267" y="149417"/>
                </a:cubicBezTo>
                <a:cubicBezTo>
                  <a:pt x="2622354" y="146304"/>
                  <a:pt x="3912521" y="0"/>
                  <a:pt x="3912521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62505" y="2546161"/>
            <a:ext cx="142298" cy="8835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48438" y="1774325"/>
            <a:ext cx="681656" cy="812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80" y="1688924"/>
            <a:ext cx="3953637" cy="3953637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9011156" y="4168020"/>
            <a:ext cx="142298" cy="14064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ular Arrow 42"/>
          <p:cNvSpPr/>
          <p:nvPr/>
        </p:nvSpPr>
        <p:spPr>
          <a:xfrm>
            <a:off x="5587512" y="1774325"/>
            <a:ext cx="1659955" cy="1050052"/>
          </a:xfrm>
          <a:prstGeom prst="circularArrow">
            <a:avLst>
              <a:gd name="adj1" fmla="val 10371"/>
              <a:gd name="adj2" fmla="val 1398188"/>
              <a:gd name="adj3" fmla="val 16925561"/>
              <a:gd name="adj4" fmla="val 12059913"/>
              <a:gd name="adj5" fmla="val 1503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9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410" r="71802" b="51095"/>
          <a:stretch/>
        </p:blipFill>
        <p:spPr>
          <a:xfrm>
            <a:off x="1109131" y="2226734"/>
            <a:ext cx="3878292" cy="2819400"/>
          </a:xfrm>
          <a:prstGeom prst="rect">
            <a:avLst/>
          </a:prstGeom>
        </p:spPr>
      </p:pic>
      <p:pic>
        <p:nvPicPr>
          <p:cNvPr id="4" name="Picture 3" descr="hbond_BAH_BAchi_equal_area_log_scale_seq_sep_long_aCXL: d,e_Native Sp2 9a_1302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8"/>
          <a:stretch/>
        </p:blipFill>
        <p:spPr>
          <a:xfrm>
            <a:off x="4428068" y="1143000"/>
            <a:ext cx="6489291" cy="596053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ASP/GLU -&gt; Backbone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45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5E2BE-465D-234A-853A-A0121B01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4786"/>
            <a:ext cx="10515600" cy="1325563"/>
          </a:xfrm>
        </p:spPr>
        <p:txBody>
          <a:bodyPr/>
          <a:lstStyle/>
          <a:p>
            <a:r>
              <a:rPr lang="en-US" dirty="0"/>
              <a:t>H-bond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03136-DC8D-2046-BC6D-30F5C742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3" y="928914"/>
            <a:ext cx="9925153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59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eatures_workflow_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2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79468" y="6598754"/>
            <a:ext cx="164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Leaver-Fay et al. 2013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Simulation based inference to improve energy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699" y="1825625"/>
            <a:ext cx="1191230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If any two feature distributions differ then the full distributions are not identical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844800"/>
            <a:ext cx="8026400" cy="4013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Hdonor_AHdist_hbdon_HXL_hbacc_PBA_12052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"/>
          <a:stretch/>
        </p:blipFill>
        <p:spPr>
          <a:xfrm>
            <a:off x="1814210" y="330543"/>
            <a:ext cx="8468761" cy="6341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79468" y="6598754"/>
            <a:ext cx="164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Leaver-Fay et al. 2013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8805" y="145877"/>
            <a:ext cx="7388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Serine, Threonine Donating to Backbone Amine Nitrogen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29910" y="3319436"/>
            <a:ext cx="7905672" cy="272551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410" r="71802" b="51095"/>
          <a:stretch/>
        </p:blipFill>
        <p:spPr>
          <a:xfrm>
            <a:off x="1109131" y="2226734"/>
            <a:ext cx="3878292" cy="2819400"/>
          </a:xfrm>
          <a:prstGeom prst="rect">
            <a:avLst/>
          </a:prstGeom>
        </p:spPr>
      </p:pic>
      <p:pic>
        <p:nvPicPr>
          <p:cNvPr id="4" name="Picture 3" descr="hbond_BAH_BAchi_equal_area_log_scale_seq_sep_long_aCXL: d,e_Native Sp2 9a_1302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8"/>
          <a:stretch/>
        </p:blipFill>
        <p:spPr>
          <a:xfrm>
            <a:off x="4428068" y="1143000"/>
            <a:ext cx="6489291" cy="596053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ASP/GLU -&gt; Backbone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21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bond_BAH_BAchi_equal_area_log_scale_seq_sep_long_aCXL: d,e_Native Relax Dun10 Score12_1302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t="8255" r="19148" b="6638"/>
          <a:stretch/>
        </p:blipFill>
        <p:spPr>
          <a:xfrm>
            <a:off x="6193630" y="1417639"/>
            <a:ext cx="4342198" cy="4974357"/>
          </a:xfrm>
          <a:prstGeom prst="rect">
            <a:avLst/>
          </a:prstGeom>
        </p:spPr>
      </p:pic>
      <p:pic>
        <p:nvPicPr>
          <p:cNvPr id="5" name="Picture 4" descr="hbond_BAH_BAchi_equal_area_log_scale_seq_sep_long_aCXL: d,e_Native Sp2 9a_1302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147" r="19136" b="6544"/>
          <a:stretch/>
        </p:blipFill>
        <p:spPr>
          <a:xfrm>
            <a:off x="1642533" y="1417639"/>
            <a:ext cx="4326466" cy="49743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2533" y="900595"/>
            <a:ext cx="43264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9362" y="900595"/>
            <a:ext cx="43264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Rosetta</a:t>
            </a: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ASP/GLU -&gt; Backbone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4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5D9F-6518-8167-B58D-81BECEA1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5" y="18255"/>
            <a:ext cx="10515600" cy="1325563"/>
          </a:xfrm>
        </p:spPr>
        <p:txBody>
          <a:bodyPr/>
          <a:lstStyle/>
          <a:p>
            <a:r>
              <a:rPr lang="en-US" dirty="0"/>
              <a:t>Admin</a:t>
            </a:r>
            <a:br>
              <a:rPr lang="en-US" dirty="0"/>
            </a:br>
            <a:r>
              <a:rPr lang="en-US" dirty="0"/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6C802-31E4-A8B8-2107-263951399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05" y="135992"/>
            <a:ext cx="9607085" cy="6452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E2DF3-8D99-8F6A-5CFB-BDA8CDBD4FA5}"/>
              </a:ext>
            </a:extLst>
          </p:cNvPr>
          <p:cNvSpPr txBox="1"/>
          <p:nvPr/>
        </p:nvSpPr>
        <p:spPr>
          <a:xfrm>
            <a:off x="165253" y="1740665"/>
            <a:ext cx="72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3854972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" t="8447" r="19574" b="6751"/>
          <a:stretch/>
        </p:blipFill>
        <p:spPr>
          <a:xfrm>
            <a:off x="6195530" y="1417639"/>
            <a:ext cx="4302761" cy="4974355"/>
          </a:xfrm>
          <a:prstGeom prst="rect">
            <a:avLst/>
          </a:prstGeom>
        </p:spPr>
      </p:pic>
      <p:pic>
        <p:nvPicPr>
          <p:cNvPr id="5" name="Picture 4" descr="hbond_BAH_BAchi_equal_area_log_scale_seq_sep_long_aCXL: d,e_Native Sp2 9a_1302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147" r="19136" b="6544"/>
          <a:stretch/>
        </p:blipFill>
        <p:spPr>
          <a:xfrm>
            <a:off x="1642533" y="1417639"/>
            <a:ext cx="4326466" cy="49743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2533" y="900595"/>
            <a:ext cx="43264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9362" y="900595"/>
            <a:ext cx="43264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Rosetta (New H-Bond)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ASP/GLU -&gt; Backbone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9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40229"/>
            <a:ext cx="8229600" cy="1143000"/>
          </a:xfrm>
        </p:spPr>
        <p:txBody>
          <a:bodyPr/>
          <a:lstStyle/>
          <a:p>
            <a:r>
              <a:rPr lang="en-US" dirty="0"/>
              <a:t>Backbone -&gt; Backbone: β-Sheet</a:t>
            </a:r>
          </a:p>
        </p:txBody>
      </p:sp>
      <p:pic>
        <p:nvPicPr>
          <p:cNvPr id="4" name="Content Placeholder 3" descr="sp2_hbond_BAH_BAchi_equal_area_log_scale_beta_sheet_by_strand_orientation_sample_source_13022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9906" r="2273" b="4413"/>
          <a:stretch/>
        </p:blipFill>
        <p:spPr>
          <a:xfrm>
            <a:off x="1828801" y="1211319"/>
            <a:ext cx="8517466" cy="5877281"/>
          </a:xfrm>
        </p:spPr>
      </p:pic>
      <p:sp>
        <p:nvSpPr>
          <p:cNvPr id="5" name="TextBox 4"/>
          <p:cNvSpPr txBox="1"/>
          <p:nvPr/>
        </p:nvSpPr>
        <p:spPr>
          <a:xfrm>
            <a:off x="2819401" y="871173"/>
            <a:ext cx="78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8733" y="885836"/>
            <a:ext cx="88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Rosetta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9933" y="868907"/>
            <a:ext cx="226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Rosetta (New H-Bond)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63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65269" y="6488668"/>
            <a:ext cx="210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O’Meara et al.,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-82249"/>
            <a:ext cx="11537245" cy="65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D343-80A1-6F64-DE47-AFEB42CB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" y="-262837"/>
            <a:ext cx="12072973" cy="1325563"/>
          </a:xfrm>
        </p:spPr>
        <p:txBody>
          <a:bodyPr/>
          <a:lstStyle/>
          <a:p>
            <a:r>
              <a:rPr lang="en-US" dirty="0" err="1"/>
              <a:t>Pnear</a:t>
            </a:r>
            <a:r>
              <a:rPr lang="en-US" dirty="0"/>
              <a:t>: Measure the “</a:t>
            </a:r>
            <a:r>
              <a:rPr lang="en-US" dirty="0" err="1"/>
              <a:t>Funnelness</a:t>
            </a:r>
            <a:r>
              <a:rPr lang="en-US" dirty="0"/>
              <a:t>” of score vs. </a:t>
            </a:r>
            <a:r>
              <a:rPr lang="en-US" dirty="0" err="1"/>
              <a:t>rmsd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28B96-83C2-3B93-CC04-A99F0644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" y="816257"/>
            <a:ext cx="11578042" cy="2612743"/>
          </a:xfrm>
          <a:prstGeom prst="rect">
            <a:avLst/>
          </a:prstGeom>
        </p:spPr>
      </p:pic>
      <p:pic>
        <p:nvPicPr>
          <p:cNvPr id="1026" name="Picture 2" descr="plot of chunk sigmoidal-cartoon">
            <a:extLst>
              <a:ext uri="{FF2B5EF4-FFF2-40B4-BE49-F238E27FC236}">
                <a16:creationId xmlns:a16="http://schemas.microsoft.com/office/drawing/2014/main" id="{5D6E0CB8-2D65-0FFB-16DB-6595E2FD6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83" y="3475373"/>
            <a:ext cx="2819887" cy="234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ot of chunk simulate-data-scan">
            <a:extLst>
              <a:ext uri="{FF2B5EF4-FFF2-40B4-BE49-F238E27FC236}">
                <a16:creationId xmlns:a16="http://schemas.microsoft.com/office/drawing/2014/main" id="{B1B22F88-ED9D-80E4-D807-1D8E4FDFB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20" y="3429000"/>
            <a:ext cx="3023378" cy="251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06E47-89B4-4EC3-1634-774FEB09A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433" y="5950144"/>
            <a:ext cx="7721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6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95B-493F-2E49-B456-180F47BB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6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Rosetta Scientific</a:t>
            </a:r>
            <a:br>
              <a:rPr lang="en-US" dirty="0"/>
            </a:br>
            <a:r>
              <a:rPr lang="en-US" dirty="0"/>
              <a:t>Benchmark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4A6BA-F654-B940-8155-B6A13D60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22" y="552330"/>
            <a:ext cx="9064978" cy="6305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E9CDD-510B-914C-B301-07C4092FE2F9}"/>
              </a:ext>
            </a:extLst>
          </p:cNvPr>
          <p:cNvSpPr txBox="1"/>
          <p:nvPr/>
        </p:nvSpPr>
        <p:spPr>
          <a:xfrm>
            <a:off x="159657" y="6400800"/>
            <a:ext cx="282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CA" dirty="0"/>
              <a:t>Koehler Leman et al., 2021)</a:t>
            </a:r>
          </a:p>
        </p:txBody>
      </p:sp>
    </p:spTree>
    <p:extLst>
      <p:ext uri="{BB962C8B-B14F-4D97-AF65-F5344CB8AC3E}">
        <p14:creationId xmlns:p14="http://schemas.microsoft.com/office/powerpoint/2010/main" val="393355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621-B03C-7641-9B1E-EBCE45EC3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Rosetta Scientific</a:t>
            </a:r>
            <a:br>
              <a:rPr lang="en-US" dirty="0"/>
            </a:br>
            <a:r>
              <a:rPr lang="en-US" dirty="0"/>
              <a:t>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44679-FF89-5B48-B776-408EFE07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46" y="0"/>
            <a:ext cx="8216154" cy="6710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E1F50-58C2-774B-A54C-F02DAA8BE224}"/>
              </a:ext>
            </a:extLst>
          </p:cNvPr>
          <p:cNvSpPr txBox="1"/>
          <p:nvPr/>
        </p:nvSpPr>
        <p:spPr>
          <a:xfrm>
            <a:off x="159657" y="6400800"/>
            <a:ext cx="282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CA"/>
              <a:t>Koehler Leman </a:t>
            </a:r>
            <a:r>
              <a:rPr lang="en-CA" dirty="0"/>
              <a:t>et al., 2021)</a:t>
            </a:r>
          </a:p>
        </p:txBody>
      </p:sp>
    </p:spTree>
    <p:extLst>
      <p:ext uri="{BB962C8B-B14F-4D97-AF65-F5344CB8AC3E}">
        <p14:creationId xmlns:p14="http://schemas.microsoft.com/office/powerpoint/2010/main" val="170565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362B41-A27B-3242-CE84-8038A816F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40" b="48160"/>
          <a:stretch/>
        </p:blipFill>
        <p:spPr bwMode="auto">
          <a:xfrm>
            <a:off x="0" y="622028"/>
            <a:ext cx="4826000" cy="421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">
            <a:extLst>
              <a:ext uri="{FF2B5EF4-FFF2-40B4-BE49-F238E27FC236}">
                <a16:creationId xmlns:a16="http://schemas.microsoft.com/office/drawing/2014/main" id="{53EF2BC6-320A-EF7F-FB0B-4EB05A18F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908" y="622028"/>
            <a:ext cx="6622374" cy="561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39F3035-0B64-F29E-205D-4453A536E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4" t="5056" b="58522"/>
          <a:stretch/>
        </p:blipFill>
        <p:spPr bwMode="auto">
          <a:xfrm>
            <a:off x="845151" y="4893734"/>
            <a:ext cx="3135697" cy="19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79E3D-2922-7191-99E2-1070C2870D98}"/>
              </a:ext>
            </a:extLst>
          </p:cNvPr>
          <p:cNvSpPr txBox="1"/>
          <p:nvPr/>
        </p:nvSpPr>
        <p:spPr>
          <a:xfrm>
            <a:off x="1396791" y="195918"/>
            <a:ext cx="20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Nsp3 Macrodomain</a:t>
            </a:r>
          </a:p>
        </p:txBody>
      </p:sp>
    </p:spTree>
    <p:extLst>
      <p:ext uri="{BB962C8B-B14F-4D97-AF65-F5344CB8AC3E}">
        <p14:creationId xmlns:p14="http://schemas.microsoft.com/office/powerpoint/2010/main" val="2529042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550A86-4759-FAC4-87F3-9B35788F379B}"/>
              </a:ext>
            </a:extLst>
          </p:cNvPr>
          <p:cNvSpPr txBox="1"/>
          <p:nvPr/>
        </p:nvSpPr>
        <p:spPr>
          <a:xfrm>
            <a:off x="9982934" y="6444640"/>
            <a:ext cx="220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(Schuller, et al., 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08B75-D151-9C1D-8156-6003D656A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/>
          <a:stretch/>
        </p:blipFill>
        <p:spPr>
          <a:xfrm>
            <a:off x="108186" y="691593"/>
            <a:ext cx="5699778" cy="5937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6D8F9-D853-FE91-930A-2CDE05F49920}"/>
              </a:ext>
            </a:extLst>
          </p:cNvPr>
          <p:cNvSpPr txBox="1"/>
          <p:nvPr/>
        </p:nvSpPr>
        <p:spPr>
          <a:xfrm>
            <a:off x="108186" y="228694"/>
            <a:ext cx="862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X-</a:t>
            </a:r>
            <a:r>
              <a:rPr lang="en-US" sz="2400" b="1" i="0" dirty="0" err="1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tal</a:t>
            </a:r>
            <a:r>
              <a:rPr lang="en-US" sz="2400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 Fragment screen against the Nsp3 macrodomain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FA304-9703-395D-A9D6-0849E9EDDCBA}"/>
              </a:ext>
            </a:extLst>
          </p:cNvPr>
          <p:cNvSpPr txBox="1"/>
          <p:nvPr/>
        </p:nvSpPr>
        <p:spPr>
          <a:xfrm>
            <a:off x="6640586" y="1861065"/>
            <a:ext cx="50790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Soak</a:t>
            </a:r>
            <a:endParaRPr lang="en-US" sz="2800" b="1" dirty="0"/>
          </a:p>
          <a:p>
            <a:pPr algn="ctr"/>
            <a:r>
              <a:rPr lang="en-US" sz="2800" b="1" dirty="0"/>
              <a:t>2533 diverse fragments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dirty="0"/>
              <a:t>resulted in</a:t>
            </a:r>
          </a:p>
          <a:p>
            <a:pPr algn="ctr"/>
            <a:r>
              <a:rPr lang="en-US" sz="2800" b="1" dirty="0"/>
              <a:t>214 unique macrodomain-bound</a:t>
            </a:r>
          </a:p>
          <a:p>
            <a:pPr algn="ctr"/>
            <a:r>
              <a:rPr lang="en-US" sz="2800" b="1" dirty="0"/>
              <a:t>structures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87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5B7149-4F30-A624-B405-CF8F96A20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7"/>
          <a:stretch/>
        </p:blipFill>
        <p:spPr>
          <a:xfrm>
            <a:off x="341828" y="1529698"/>
            <a:ext cx="11850172" cy="4351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9B3EEC-EFE3-7911-8DF5-5D4620721A77}"/>
              </a:ext>
            </a:extLst>
          </p:cNvPr>
          <p:cNvSpPr txBox="1"/>
          <p:nvPr/>
        </p:nvSpPr>
        <p:spPr>
          <a:xfrm>
            <a:off x="10379260" y="6488668"/>
            <a:ext cx="181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Gahbauer</a:t>
            </a:r>
            <a:r>
              <a:rPr lang="en-US" dirty="0"/>
              <a:t>, 2022)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4328F-9369-C7F3-DFB6-853948FA0B51}"/>
              </a:ext>
            </a:extLst>
          </p:cNvPr>
          <p:cNvSpPr txBox="1"/>
          <p:nvPr/>
        </p:nvSpPr>
        <p:spPr>
          <a:xfrm>
            <a:off x="341828" y="372533"/>
            <a:ext cx="843699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Virtual screening campaign against Nsp3 Macrodomain</a:t>
            </a:r>
          </a:p>
          <a:p>
            <a:r>
              <a:rPr lang="en-US" dirty="0"/>
              <a:t>facilitated identifying diverse binders that were optimized through medicinal chemistry  </a:t>
            </a:r>
          </a:p>
        </p:txBody>
      </p:sp>
    </p:spTree>
    <p:extLst>
      <p:ext uri="{BB962C8B-B14F-4D97-AF65-F5344CB8AC3E}">
        <p14:creationId xmlns:p14="http://schemas.microsoft.com/office/powerpoint/2010/main" val="1545725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5AFA-D698-3645-BD5D-9A11D51F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177"/>
            <a:ext cx="10515600" cy="1325563"/>
          </a:xfrm>
        </p:spPr>
        <p:txBody>
          <a:bodyPr/>
          <a:lstStyle/>
          <a:p>
            <a:r>
              <a:rPr lang="en-US" dirty="0"/>
              <a:t>DOCK 3.8 Virtual screening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D9848-3671-5E45-9115-3FFCF1CA169B}"/>
              </a:ext>
            </a:extLst>
          </p:cNvPr>
          <p:cNvSpPr txBox="1"/>
          <p:nvPr/>
        </p:nvSpPr>
        <p:spPr>
          <a:xfrm>
            <a:off x="1792630" y="1143318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docking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62B10-DC10-FA41-BD8E-B451406D0E42}"/>
              </a:ext>
            </a:extLst>
          </p:cNvPr>
          <p:cNvSpPr txBox="1"/>
          <p:nvPr/>
        </p:nvSpPr>
        <p:spPr>
          <a:xfrm>
            <a:off x="1824690" y="234166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 library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8DE6B-16E1-FB45-85DD-C82172BC98D8}"/>
              </a:ext>
            </a:extLst>
          </p:cNvPr>
          <p:cNvSpPr txBox="1"/>
          <p:nvPr/>
        </p:nvSpPr>
        <p:spPr>
          <a:xfrm>
            <a:off x="2004226" y="326301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hits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A5476-6F54-5949-AA11-6C392C6C8C33}"/>
              </a:ext>
            </a:extLst>
          </p:cNvPr>
          <p:cNvSpPr txBox="1"/>
          <p:nvPr/>
        </p:nvSpPr>
        <p:spPr>
          <a:xfrm>
            <a:off x="1632330" y="418436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Make-on-demand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12557-D0FE-F848-A32C-385D1CD2B013}"/>
              </a:ext>
            </a:extLst>
          </p:cNvPr>
          <p:cNvSpPr txBox="1"/>
          <p:nvPr/>
        </p:nvSpPr>
        <p:spPr>
          <a:xfrm>
            <a:off x="1863162" y="5382712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30DF3-C00A-6C49-A37C-9FB999D4CAF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28757" y="1789649"/>
            <a:ext cx="0" cy="552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A9F44-E6B7-7A45-AFE4-53A6D6C4E41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628756" y="2710998"/>
            <a:ext cx="1" cy="552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543249-CF31-454A-8FEA-834E881B860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28756" y="3632347"/>
            <a:ext cx="1" cy="552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5DB4BF-B216-044E-87B9-F967B830F38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628756" y="4830695"/>
            <a:ext cx="1" cy="552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3E4EE7A-C0A1-1C40-8E42-AE136C2FB65D}"/>
              </a:ext>
            </a:extLst>
          </p:cNvPr>
          <p:cNvCxnSpPr>
            <a:cxnSpLocks/>
            <a:stCxn id="8" idx="1"/>
            <a:endCxn id="4" idx="1"/>
          </p:cNvCxnSpPr>
          <p:nvPr/>
        </p:nvCxnSpPr>
        <p:spPr>
          <a:xfrm rot="10800000">
            <a:off x="1792630" y="1466484"/>
            <a:ext cx="70532" cy="4239394"/>
          </a:xfrm>
          <a:prstGeom prst="bentConnector3">
            <a:avLst>
              <a:gd name="adj1" fmla="val 979723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700566-8143-7B4E-B8DA-A401143A9DDB}"/>
              </a:ext>
            </a:extLst>
          </p:cNvPr>
          <p:cNvSpPr txBox="1"/>
          <p:nvPr/>
        </p:nvSpPr>
        <p:spPr>
          <a:xfrm>
            <a:off x="776006" y="3263015"/>
            <a:ext cx="805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Iterate</a:t>
            </a:r>
          </a:p>
        </p:txBody>
      </p:sp>
      <p:pic>
        <p:nvPicPr>
          <p:cNvPr id="15" name="Picture 14" descr="A picture containing indoor, decorated, silver&#10;&#10;Description automatically generated">
            <a:extLst>
              <a:ext uri="{FF2B5EF4-FFF2-40B4-BE49-F238E27FC236}">
                <a16:creationId xmlns:a16="http://schemas.microsoft.com/office/drawing/2014/main" id="{7B50A5CA-6F30-004F-A1B5-FE67110B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434" y="3877288"/>
            <a:ext cx="2074357" cy="2074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F27D04-F612-964A-8D75-70F4FDE300FB}"/>
              </a:ext>
            </a:extLst>
          </p:cNvPr>
          <p:cNvSpPr txBox="1"/>
          <p:nvPr/>
        </p:nvSpPr>
        <p:spPr>
          <a:xfrm>
            <a:off x="854173" y="11442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A39C32-44F0-EC4A-8980-85121EDF6E8C}"/>
              </a:ext>
            </a:extLst>
          </p:cNvPr>
          <p:cNvSpPr txBox="1"/>
          <p:nvPr/>
        </p:nvSpPr>
        <p:spPr>
          <a:xfrm>
            <a:off x="4128715" y="122427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C54E6998-F92F-A14F-8C31-A129C869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31" y="1279835"/>
            <a:ext cx="2074357" cy="2167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24A665B-3C5E-A241-9798-109A2AC29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87" y="1279835"/>
            <a:ext cx="2091236" cy="2149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AF380AE7-8C50-0640-86DE-BAACE1F9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254" y="1280576"/>
            <a:ext cx="2088625" cy="2149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3D8188-CA70-A341-9917-09E9B05B694B}"/>
              </a:ext>
            </a:extLst>
          </p:cNvPr>
          <p:cNvSpPr txBox="1"/>
          <p:nvPr/>
        </p:nvSpPr>
        <p:spPr>
          <a:xfrm>
            <a:off x="3800034" y="3167562"/>
            <a:ext cx="92365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Desolvation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EBCB9-F927-C142-A6BB-55755956E78F}"/>
              </a:ext>
            </a:extLst>
          </p:cNvPr>
          <p:cNvSpPr txBox="1"/>
          <p:nvPr/>
        </p:nvSpPr>
        <p:spPr>
          <a:xfrm>
            <a:off x="5968401" y="3166527"/>
            <a:ext cx="110959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Van der Waals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7815D2-58DC-5D46-8F1F-6F8EC2CAC909}"/>
              </a:ext>
            </a:extLst>
          </p:cNvPr>
          <p:cNvSpPr txBox="1"/>
          <p:nvPr/>
        </p:nvSpPr>
        <p:spPr>
          <a:xfrm>
            <a:off x="8152879" y="3174736"/>
            <a:ext cx="109356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Electrostactics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FEA00D-3CEB-4645-A1AF-69A311B797FA}"/>
              </a:ext>
            </a:extLst>
          </p:cNvPr>
          <p:cNvGrpSpPr/>
          <p:nvPr/>
        </p:nvGrpSpPr>
        <p:grpSpPr>
          <a:xfrm>
            <a:off x="3824513" y="3946270"/>
            <a:ext cx="4164145" cy="2074357"/>
            <a:chOff x="4112380" y="3383998"/>
            <a:chExt cx="3842108" cy="1913935"/>
          </a:xfrm>
        </p:grpSpPr>
        <p:pic>
          <p:nvPicPr>
            <p:cNvPr id="25" name="Picture 2" descr="Fig. 1">
              <a:extLst>
                <a:ext uri="{FF2B5EF4-FFF2-40B4-BE49-F238E27FC236}">
                  <a16:creationId xmlns:a16="http://schemas.microsoft.com/office/drawing/2014/main" id="{CCFB816E-EBFD-4C4C-A6A1-ECEC22F7E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3" b="35091"/>
            <a:stretch/>
          </p:blipFill>
          <p:spPr bwMode="auto">
            <a:xfrm>
              <a:off x="4112380" y="3383998"/>
              <a:ext cx="3842108" cy="1740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30D37F-890F-0748-BD5C-845BF6F78128}"/>
                </a:ext>
              </a:extLst>
            </p:cNvPr>
            <p:cNvSpPr txBox="1"/>
            <p:nvPr/>
          </p:nvSpPr>
          <p:spPr>
            <a:xfrm>
              <a:off x="5054479" y="4339530"/>
              <a:ext cx="2194826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Ultra large make-on-demand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chemical libraries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79E4D5-40A9-D642-B48B-D3D4D4AD7E88}"/>
                </a:ext>
              </a:extLst>
            </p:cNvPr>
            <p:cNvSpPr txBox="1"/>
            <p:nvPr/>
          </p:nvSpPr>
          <p:spPr>
            <a:xfrm>
              <a:off x="4536175" y="5036323"/>
              <a:ext cx="11288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Building blocks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58B4E1-2DE0-BE4A-9464-70CE4883B4C5}"/>
                </a:ext>
              </a:extLst>
            </p:cNvPr>
            <p:cNvSpPr txBox="1"/>
            <p:nvPr/>
          </p:nvSpPr>
          <p:spPr>
            <a:xfrm>
              <a:off x="6482212" y="5036323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Lead-like products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87CEC4C-2954-A049-8863-6DB9D7F967DB}"/>
              </a:ext>
            </a:extLst>
          </p:cNvPr>
          <p:cNvSpPr txBox="1"/>
          <p:nvPr/>
        </p:nvSpPr>
        <p:spPr>
          <a:xfrm>
            <a:off x="8143261" y="5696444"/>
            <a:ext cx="100015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Selected hits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C47A1F-0993-2D4C-AD0A-BA347A40F7F0}"/>
              </a:ext>
            </a:extLst>
          </p:cNvPr>
          <p:cNvSpPr txBox="1"/>
          <p:nvPr/>
        </p:nvSpPr>
        <p:spPr>
          <a:xfrm>
            <a:off x="3713380" y="119105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BE642-7715-544A-B9A3-6956A93B228B}"/>
              </a:ext>
            </a:extLst>
          </p:cNvPr>
          <p:cNvSpPr txBox="1"/>
          <p:nvPr/>
        </p:nvSpPr>
        <p:spPr>
          <a:xfrm>
            <a:off x="5884178" y="11910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F14D81-E15C-C44F-BAD5-5069694DC2A6}"/>
              </a:ext>
            </a:extLst>
          </p:cNvPr>
          <p:cNvSpPr txBox="1"/>
          <p:nvPr/>
        </p:nvSpPr>
        <p:spPr>
          <a:xfrm>
            <a:off x="8075761" y="119105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C4A02F-81D0-184F-9260-F0C384607050}"/>
              </a:ext>
            </a:extLst>
          </p:cNvPr>
          <p:cNvSpPr txBox="1"/>
          <p:nvPr/>
        </p:nvSpPr>
        <p:spPr>
          <a:xfrm>
            <a:off x="3713380" y="3634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065DF1-22C0-DC40-BBDA-1CE3D1DD67FA}"/>
              </a:ext>
            </a:extLst>
          </p:cNvPr>
          <p:cNvSpPr txBox="1"/>
          <p:nvPr/>
        </p:nvSpPr>
        <p:spPr>
          <a:xfrm>
            <a:off x="8082044" y="381181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88008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CA74-EB80-A192-17E2-A4966860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0803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Lab 5</a:t>
            </a:r>
            <a:br>
              <a:rPr lang="en-US" dirty="0"/>
            </a:br>
            <a:r>
              <a:rPr lang="en-US" dirty="0"/>
              <a:t>SHAP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25808-BE64-D9C4-E8D9-0C895DFCC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061" y="0"/>
            <a:ext cx="6658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5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4BF6B-6B9D-AD45-AA7C-E1AD98A3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85" y="0"/>
            <a:ext cx="574181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FD625-564F-D940-8365-FD749F6EF1E2}"/>
              </a:ext>
            </a:extLst>
          </p:cNvPr>
          <p:cNvSpPr txBox="1"/>
          <p:nvPr/>
        </p:nvSpPr>
        <p:spPr>
          <a:xfrm>
            <a:off x="10181064" y="6388307"/>
            <a:ext cx="192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(Roth, et al., 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5AD78-9299-204F-96CF-B1B476F71DF4}"/>
              </a:ext>
            </a:extLst>
          </p:cNvPr>
          <p:cNvSpPr txBox="1"/>
          <p:nvPr/>
        </p:nvSpPr>
        <p:spPr>
          <a:xfrm>
            <a:off x="223025" y="211872"/>
            <a:ext cx="575031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DOCK for virtual screening?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Optimized for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FORTRAN easier to optimize than C/C++/Python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Pre-compute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Rigid receptor energy grids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Ligand conformations / energetics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Fast hierarchical 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=&gt; 1 second per compound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Physics based force-field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Tune for specific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Prospectively test in discovery campaigns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Culture of hit-picking parties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algn="ctr"/>
            <a:r>
              <a:rPr lang="en-US" sz="2800" i="1" dirty="0">
                <a:solidFill>
                  <a:schemeClr val="accent1"/>
                </a:solidFill>
              </a:rPr>
              <a:t>Minimize false discovery</a:t>
            </a:r>
          </a:p>
          <a:p>
            <a:pPr algn="ctr"/>
            <a:r>
              <a:rPr lang="en-US" sz="2800" i="1" dirty="0">
                <a:solidFill>
                  <a:schemeClr val="accent1"/>
                </a:solidFill>
              </a:rPr>
              <a:t>Screen bigger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3A1BB-0B9D-6D45-93BD-5526C58F4CA7}"/>
              </a:ext>
            </a:extLst>
          </p:cNvPr>
          <p:cNvSpPr txBox="1"/>
          <p:nvPr/>
        </p:nvSpPr>
        <p:spPr>
          <a:xfrm>
            <a:off x="62284" y="6461462"/>
            <a:ext cx="416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*Can’t answer “how does this ligand bind”</a:t>
            </a:r>
          </a:p>
        </p:txBody>
      </p:sp>
    </p:spTree>
    <p:extLst>
      <p:ext uri="{BB962C8B-B14F-4D97-AF65-F5344CB8AC3E}">
        <p14:creationId xmlns:p14="http://schemas.microsoft.com/office/powerpoint/2010/main" val="15483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A06B-551B-914D-ABA4-18665964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0" y="281354"/>
            <a:ext cx="7780216" cy="609600"/>
          </a:xfrm>
        </p:spPr>
        <p:txBody>
          <a:bodyPr/>
          <a:lstStyle/>
          <a:p>
            <a:pPr algn="ctr"/>
            <a:r>
              <a:rPr lang="en-US" dirty="0"/>
              <a:t>Summary of Molecular Interactions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155C2-3667-904A-85B4-55448E71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76" y="1055079"/>
            <a:ext cx="6698966" cy="324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E5D28-C985-8A42-B86E-464C08BD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686" y="0"/>
            <a:ext cx="45883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DF88CF-5392-7D4B-824C-23DE2AD6D34D}"/>
              </a:ext>
            </a:extLst>
          </p:cNvPr>
          <p:cNvSpPr txBox="1"/>
          <p:nvPr/>
        </p:nvSpPr>
        <p:spPr>
          <a:xfrm>
            <a:off x="2531328" y="4884235"/>
            <a:ext cx="28945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Van der Waals</a:t>
            </a:r>
          </a:p>
          <a:p>
            <a:r>
              <a:rPr lang="en-US" sz="2800" dirty="0"/>
              <a:t>Electrostatics</a:t>
            </a:r>
          </a:p>
          <a:p>
            <a:r>
              <a:rPr lang="en-US" sz="2800" dirty="0"/>
              <a:t>Ligand </a:t>
            </a:r>
            <a:r>
              <a:rPr lang="en-US" sz="2800" dirty="0" err="1"/>
              <a:t>desolvation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6755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EF25-5272-CA4D-980A-FE0924E3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7727"/>
            <a:ext cx="10515600" cy="1325563"/>
          </a:xfrm>
        </p:spPr>
        <p:txBody>
          <a:bodyPr/>
          <a:lstStyle/>
          <a:p>
            <a:r>
              <a:rPr lang="en-US" dirty="0"/>
              <a:t>Dielectric spheres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CF30B-FBE8-6741-8946-0C7C7EF2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87" y="725281"/>
            <a:ext cx="68834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4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94D4-E057-DE46-95BC-4408DD24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5287"/>
            <a:ext cx="10515600" cy="1325563"/>
          </a:xfrm>
        </p:spPr>
        <p:txBody>
          <a:bodyPr/>
          <a:lstStyle/>
          <a:p>
            <a:r>
              <a:rPr lang="en-US" dirty="0"/>
              <a:t>Matching Spheres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B4FB9-9EB1-824A-8767-CF3454C7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93" y="849796"/>
            <a:ext cx="6896100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821EF-39AF-924C-B1E2-53AF547759E5}"/>
              </a:ext>
            </a:extLst>
          </p:cNvPr>
          <p:cNvSpPr txBox="1"/>
          <p:nvPr/>
        </p:nvSpPr>
        <p:spPr>
          <a:xfrm>
            <a:off x="132522" y="1311965"/>
            <a:ext cx="37768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Xtal-lig</a:t>
            </a:r>
            <a:r>
              <a:rPr lang="en-US" b="1" dirty="0"/>
              <a:t> spheres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(gold)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 spheres at atomic coordinates of reference ligand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SphGen</a:t>
            </a:r>
            <a:r>
              <a:rPr lang="en-US" b="1" dirty="0"/>
              <a:t>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Flood binding site with spheres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perturb to test for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Match, Anchor, and grow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60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8786-DFC1-CC42-9158-F27014DB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512"/>
            <a:ext cx="10515600" cy="1325563"/>
          </a:xfrm>
        </p:spPr>
        <p:txBody>
          <a:bodyPr/>
          <a:lstStyle/>
          <a:p>
            <a:r>
              <a:rPr lang="en-US" dirty="0"/>
              <a:t>Anchor and grow</a:t>
            </a:r>
            <a:br>
              <a:rPr lang="en-US" dirty="0"/>
            </a:br>
            <a:r>
              <a:rPr lang="en-US" dirty="0"/>
              <a:t>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542EF-4707-3F4A-9E07-33636AA3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980" y="0"/>
            <a:ext cx="8745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7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FF4A05-D5D7-0D4C-907C-188491BF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679" y="0"/>
            <a:ext cx="818032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914018-1E73-AF47-B99E-C98AF728D709}"/>
              </a:ext>
            </a:extLst>
          </p:cNvPr>
          <p:cNvSpPr txBox="1">
            <a:spLocks/>
          </p:cNvSpPr>
          <p:nvPr/>
        </p:nvSpPr>
        <p:spPr>
          <a:xfrm>
            <a:off x="0" y="1115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Anchor and grow</a:t>
            </a:r>
            <a:br>
              <a:rPr lang="en-US"/>
            </a:br>
            <a:r>
              <a:rPr lang="en-US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10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142F-856D-184D-A8C5-8993C809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484"/>
            <a:ext cx="10515600" cy="1325563"/>
          </a:xfrm>
        </p:spPr>
        <p:txBody>
          <a:bodyPr/>
          <a:lstStyle/>
          <a:p>
            <a:r>
              <a:rPr lang="en-US" dirty="0"/>
              <a:t>Log ROC as a measure of enrichment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1F9C6-C3C8-7A49-B3A7-E51B489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76" y="1077775"/>
            <a:ext cx="11201847" cy="54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30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EEE3-7307-3648-9271-D17CCF51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0979"/>
            <a:ext cx="10515600" cy="1325563"/>
          </a:xfrm>
        </p:spPr>
        <p:txBody>
          <a:bodyPr/>
          <a:lstStyle/>
          <a:p>
            <a:r>
              <a:rPr lang="en-US" dirty="0"/>
              <a:t>Decoy Discrimination of DUDE-E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58BEE-EA12-424C-BC1D-10742E886F1C}"/>
              </a:ext>
            </a:extLst>
          </p:cNvPr>
          <p:cNvSpPr txBox="1"/>
          <p:nvPr/>
        </p:nvSpPr>
        <p:spPr>
          <a:xfrm>
            <a:off x="9040881" y="6488668"/>
            <a:ext cx="315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(Stein, …, O’Meara, et al., 2021)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47CAD-8E85-724E-B45E-4A5CAD5B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86241"/>
            <a:ext cx="10515601" cy="4702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A7CB66-C605-D14C-AD53-9020D656E88A}"/>
              </a:ext>
            </a:extLst>
          </p:cNvPr>
          <p:cNvSpPr txBox="1"/>
          <p:nvPr/>
        </p:nvSpPr>
        <p:spPr>
          <a:xfrm>
            <a:off x="185530" y="781878"/>
            <a:ext cx="3953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scan:</a:t>
            </a:r>
          </a:p>
          <a:p>
            <a:r>
              <a:rPr lang="en-US" dirty="0"/>
              <a:t>     Electrostatic energy: [0.3 – 1.0]</a:t>
            </a:r>
          </a:p>
          <a:p>
            <a:r>
              <a:rPr lang="en-US" dirty="0"/>
              <a:t>     Ligand </a:t>
            </a:r>
            <a:r>
              <a:rPr lang="en-US" dirty="0" err="1"/>
              <a:t>desolvation</a:t>
            </a:r>
            <a:r>
              <a:rPr lang="en-US" dirty="0"/>
              <a:t> energy: [0.3 – 1.0]</a:t>
            </a:r>
          </a:p>
        </p:txBody>
      </p:sp>
    </p:spTree>
    <p:extLst>
      <p:ext uri="{BB962C8B-B14F-4D97-AF65-F5344CB8AC3E}">
        <p14:creationId xmlns:p14="http://schemas.microsoft.com/office/powerpoint/2010/main" val="2787089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CA60-E3AF-844B-805F-90E87199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Decoy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B86B2-AE02-D343-A340-64049D9BE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2265774"/>
            <a:ext cx="12192000" cy="232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72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1908-67BB-1E48-9F15-700F4FFA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1710"/>
            <a:ext cx="10515600" cy="1325563"/>
          </a:xfrm>
        </p:spPr>
        <p:txBody>
          <a:bodyPr/>
          <a:lstStyle/>
          <a:p>
            <a:r>
              <a:rPr lang="en-US" dirty="0"/>
              <a:t>Docking workflow In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0917C-DA4F-F74C-971D-9572F1720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01"/>
          <a:stretch/>
        </p:blipFill>
        <p:spPr>
          <a:xfrm>
            <a:off x="686181" y="844269"/>
            <a:ext cx="10643458" cy="5378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04CC0-DB58-FF4A-836E-1264EC518540}"/>
              </a:ext>
            </a:extLst>
          </p:cNvPr>
          <p:cNvSpPr txBox="1"/>
          <p:nvPr/>
        </p:nvSpPr>
        <p:spPr>
          <a:xfrm>
            <a:off x="10094227" y="6488668"/>
            <a:ext cx="214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(Bender, et al., 2021)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2BBC20-ADCD-B24C-9F67-39490E7B5E66}"/>
              </a:ext>
            </a:extLst>
          </p:cNvPr>
          <p:cNvCxnSpPr/>
          <p:nvPr/>
        </p:nvCxnSpPr>
        <p:spPr>
          <a:xfrm>
            <a:off x="5832088" y="6122020"/>
            <a:ext cx="0" cy="4125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1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0EA-CC18-8546-D1C2-6460054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6" y="-185718"/>
            <a:ext cx="10515600" cy="1325563"/>
          </a:xfrm>
        </p:spPr>
        <p:txBody>
          <a:bodyPr/>
          <a:lstStyle/>
          <a:p>
            <a:r>
              <a:rPr lang="en-US" dirty="0"/>
              <a:t>Effort, grades,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BDBC-CD6D-54DF-CE70-418034513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6" y="843957"/>
            <a:ext cx="11622795" cy="5170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Goal of the course is to learn</a:t>
            </a:r>
          </a:p>
          <a:p>
            <a:r>
              <a:rPr lang="en-US" dirty="0"/>
              <a:t>Different people are coming in with different background</a:t>
            </a:r>
          </a:p>
          <a:p>
            <a:r>
              <a:rPr lang="en-US" dirty="0"/>
              <a:t>If you get stuck, ask for help, work together, come to office hours</a:t>
            </a:r>
          </a:p>
          <a:p>
            <a:r>
              <a:rPr lang="en-US" dirty="0"/>
              <a:t>Assignment grades evaluate based on rubric of success + effort</a:t>
            </a:r>
          </a:p>
          <a:p>
            <a:r>
              <a:rPr lang="en-US" dirty="0"/>
              <a:t>Overall grades will be curved to reflect overall effort (please don’t worry!)</a:t>
            </a:r>
          </a:p>
          <a:p>
            <a:pPr lvl="1"/>
            <a:r>
              <a:rPr lang="en-US" dirty="0"/>
              <a:t>Please come talk to me if you are concerned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 projects</a:t>
            </a:r>
          </a:p>
          <a:p>
            <a:r>
              <a:rPr lang="en-US" dirty="0"/>
              <a:t>Concrete details for both Terra and Matt’s projects on Friday</a:t>
            </a:r>
          </a:p>
          <a:p>
            <a:r>
              <a:rPr lang="en-US" dirty="0"/>
              <a:t>Are taking into account how the labs have gone so far to make the final </a:t>
            </a:r>
            <a:r>
              <a:rPr lang="en-US"/>
              <a:t>projects tractable.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91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809C-54D1-7146-918E-2BF16608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1466"/>
            <a:ext cx="10515600" cy="1325563"/>
          </a:xfrm>
        </p:spPr>
        <p:txBody>
          <a:bodyPr/>
          <a:lstStyle/>
          <a:p>
            <a:r>
              <a:rPr lang="en-US" dirty="0"/>
              <a:t>Adjusting partial charges of receptor atoms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CDBE6-0189-714B-BF81-A6CB5C85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7" y="1134097"/>
            <a:ext cx="10137913" cy="52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9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2EEF-8AF2-7942-91B5-816D4AC2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Hit picking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8930-0A33-0441-96EA-AB6D267E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49" y="1089095"/>
            <a:ext cx="10515600" cy="564624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Ligand strain</a:t>
            </a:r>
          </a:p>
          <a:p>
            <a:r>
              <a:rPr lang="en-US" dirty="0"/>
              <a:t>Does the geometry of the ligand look unfavorable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Receptor flexibility</a:t>
            </a:r>
          </a:p>
          <a:p>
            <a:r>
              <a:rPr lang="en-US" dirty="0"/>
              <a:t>Is the receptor have entropy before ligand binding?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Bound water, cofactors, protonation states, partial charges</a:t>
            </a:r>
          </a:p>
          <a:p>
            <a:r>
              <a:rPr lang="en-US" dirty="0"/>
              <a:t>Does the chemical state of the binding site need to be specified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Ligand med chem alerts</a:t>
            </a:r>
          </a:p>
          <a:p>
            <a:r>
              <a:rPr lang="en-US" dirty="0"/>
              <a:t>Does the ligand have toxic, reactive, promiscuous, or difficult to synthesis moieties?</a:t>
            </a:r>
          </a:p>
          <a:p>
            <a:r>
              <a:rPr lang="en-US" dirty="0"/>
              <a:t>Chemically similarity to known ligands?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Ligand-receptor engagement</a:t>
            </a:r>
          </a:p>
          <a:p>
            <a:r>
              <a:rPr lang="en-US" dirty="0"/>
              <a:t>Number of high-quality interactions</a:t>
            </a:r>
          </a:p>
          <a:p>
            <a:r>
              <a:rPr lang="en-US" dirty="0"/>
              <a:t>Fill the binding site</a:t>
            </a:r>
          </a:p>
          <a:p>
            <a:r>
              <a:rPr lang="en-US" dirty="0"/>
              <a:t>No wasted ligand atoms</a:t>
            </a:r>
          </a:p>
          <a:p>
            <a:r>
              <a:rPr lang="en-US" dirty="0"/>
              <a:t>Diversity of chemotypes/interactions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Multi-target docking scores</a:t>
            </a:r>
          </a:p>
          <a:p>
            <a:r>
              <a:rPr lang="en-US" dirty="0"/>
              <a:t>Selectivity for target / weighted average for multiple receptor states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43ED-57AD-C241-B559-78AF61F3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831"/>
            <a:ext cx="10515600" cy="1325563"/>
          </a:xfrm>
        </p:spPr>
        <p:txBody>
          <a:bodyPr/>
          <a:lstStyle/>
          <a:p>
            <a:r>
              <a:rPr lang="en-US" dirty="0"/>
              <a:t>Hit picking party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32D9-900D-4E49-90F6-688E2C3B9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487" y="1067342"/>
            <a:ext cx="10515600" cy="55676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Dock large-scale library</a:t>
            </a:r>
          </a:p>
          <a:p>
            <a:r>
              <a:rPr lang="en-US" dirty="0"/>
              <a:t>Do best first clustering for diversity</a:t>
            </a:r>
          </a:p>
          <a:p>
            <a:r>
              <a:rPr lang="en-US" dirty="0"/>
              <a:t>Look through ~5-10k by hand</a:t>
            </a:r>
          </a:p>
          <a:p>
            <a:pPr lvl="1"/>
            <a:r>
              <a:rPr lang="en-US" dirty="0"/>
              <a:t>Can automate through heuristic filtering</a:t>
            </a:r>
          </a:p>
          <a:p>
            <a:pPr lvl="2"/>
            <a:r>
              <a:rPr lang="en-US" dirty="0"/>
              <a:t>Interaction fingerprints</a:t>
            </a:r>
          </a:p>
          <a:p>
            <a:pPr lvl="2"/>
            <a:r>
              <a:rPr lang="en-US" dirty="0"/>
              <a:t>Calculate ligand strain energy</a:t>
            </a:r>
          </a:p>
          <a:p>
            <a:pPr lvl="2"/>
            <a:r>
              <a:rPr lang="en-US" dirty="0"/>
              <a:t>Train a ML classifier</a:t>
            </a:r>
          </a:p>
          <a:p>
            <a:pPr lvl="1"/>
            <a:r>
              <a:rPr lang="en-US" dirty="0"/>
              <a:t>Select 100-200 picked hits</a:t>
            </a:r>
          </a:p>
          <a:p>
            <a:r>
              <a:rPr lang="en-US" dirty="0"/>
              <a:t>Give everyone in lab / project team picked hits to score</a:t>
            </a:r>
          </a:p>
          <a:p>
            <a:pPr lvl="1"/>
            <a:r>
              <a:rPr lang="en-US" dirty="0"/>
              <a:t>Everyone scores compounds with letter grades</a:t>
            </a:r>
          </a:p>
          <a:p>
            <a:pPr lvl="1"/>
            <a:r>
              <a:rPr lang="en-US" dirty="0"/>
              <a:t>Use spreadsheet to aggregate scores and narrow down to ~50-100 top that need discussion</a:t>
            </a:r>
          </a:p>
          <a:p>
            <a:r>
              <a:rPr lang="en-US" dirty="0"/>
              <a:t>Come together and go through hits 1-2 hours</a:t>
            </a:r>
          </a:p>
          <a:p>
            <a:pPr lvl="1"/>
            <a:r>
              <a:rPr lang="en-US" dirty="0"/>
              <a:t>Everyone discusses why they like or dislike specific compounds</a:t>
            </a:r>
          </a:p>
          <a:p>
            <a:pPr lvl="1"/>
            <a:r>
              <a:rPr lang="en-US" dirty="0"/>
              <a:t>Opportunity to learn!</a:t>
            </a:r>
          </a:p>
          <a:p>
            <a:r>
              <a:rPr lang="en-US" dirty="0"/>
              <a:t>Request quote for 25-50 for synthesis</a:t>
            </a:r>
          </a:p>
          <a:p>
            <a:r>
              <a:rPr lang="en-US" dirty="0"/>
              <a:t>Receive 20-30 for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904CC0-DB58-FF4A-836E-1264EC518540}"/>
              </a:ext>
            </a:extLst>
          </p:cNvPr>
          <p:cNvSpPr txBox="1"/>
          <p:nvPr/>
        </p:nvSpPr>
        <p:spPr>
          <a:xfrm>
            <a:off x="10094227" y="6488668"/>
            <a:ext cx="214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(Bender, et al., 2021)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C58E1B-5AE8-6B42-ABA5-A5DA3565A6CB}"/>
              </a:ext>
            </a:extLst>
          </p:cNvPr>
          <p:cNvGrpSpPr/>
          <p:nvPr/>
        </p:nvGrpSpPr>
        <p:grpSpPr>
          <a:xfrm>
            <a:off x="368370" y="0"/>
            <a:ext cx="6524125" cy="6753153"/>
            <a:chOff x="3278839" y="0"/>
            <a:chExt cx="6524125" cy="67531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A54EDF-2BCD-2C40-90DA-AF734DDE7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250" b="30569"/>
            <a:stretch/>
          </p:blipFill>
          <p:spPr>
            <a:xfrm>
              <a:off x="3278839" y="260962"/>
              <a:ext cx="6524125" cy="607959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12BBC20-ADCD-B24C-9F67-39490E7B5E66}"/>
                </a:ext>
              </a:extLst>
            </p:cNvPr>
            <p:cNvCxnSpPr/>
            <p:nvPr/>
          </p:nvCxnSpPr>
          <p:spPr>
            <a:xfrm>
              <a:off x="6434253" y="6340558"/>
              <a:ext cx="0" cy="4125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8A5B09F-E8E0-D141-94E4-4326A88137B7}"/>
                </a:ext>
              </a:extLst>
            </p:cNvPr>
            <p:cNvCxnSpPr>
              <a:cxnSpLocks/>
            </p:cNvCxnSpPr>
            <p:nvPr/>
          </p:nvCxnSpPr>
          <p:spPr>
            <a:xfrm>
              <a:off x="6434253" y="0"/>
              <a:ext cx="0" cy="2609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8D5B1-A995-4F41-A580-5FF91DAC2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3" t="69268" r="24454"/>
          <a:stretch/>
        </p:blipFill>
        <p:spPr>
          <a:xfrm>
            <a:off x="5783004" y="806030"/>
            <a:ext cx="5770426" cy="56826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FE5C6-447C-9849-9DBD-AD6AA3E622A3}"/>
              </a:ext>
            </a:extLst>
          </p:cNvPr>
          <p:cNvCxnSpPr/>
          <p:nvPr/>
        </p:nvCxnSpPr>
        <p:spPr>
          <a:xfrm>
            <a:off x="9106828" y="393435"/>
            <a:ext cx="0" cy="4125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127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904CC0-DB58-FF4A-836E-1264EC518540}"/>
              </a:ext>
            </a:extLst>
          </p:cNvPr>
          <p:cNvSpPr txBox="1"/>
          <p:nvPr/>
        </p:nvSpPr>
        <p:spPr>
          <a:xfrm>
            <a:off x="10094227" y="6488668"/>
            <a:ext cx="214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(Bender, et al., 2021)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8D5B1-A995-4F41-A580-5FF91DAC2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3" t="69268" r="24454"/>
          <a:stretch/>
        </p:blipFill>
        <p:spPr>
          <a:xfrm>
            <a:off x="2493394" y="806030"/>
            <a:ext cx="5770426" cy="56826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FE5C6-447C-9849-9DBD-AD6AA3E622A3}"/>
              </a:ext>
            </a:extLst>
          </p:cNvPr>
          <p:cNvCxnSpPr/>
          <p:nvPr/>
        </p:nvCxnSpPr>
        <p:spPr>
          <a:xfrm>
            <a:off x="5817218" y="393435"/>
            <a:ext cx="0" cy="4125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40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9F2C-21A1-5D49-A2C9-6CA58860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Experimental testing of</a:t>
            </a:r>
            <a:br>
              <a:rPr lang="en-US" sz="3200" dirty="0"/>
            </a:br>
            <a:r>
              <a:rPr lang="en-US" sz="3200" dirty="0"/>
              <a:t>virtual screening hits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0A49E-3F8E-5949-A929-C858A7BA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580" y="0"/>
            <a:ext cx="7520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5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803401" y="761986"/>
            <a:ext cx="2836333" cy="2480733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57398" y="1507239"/>
            <a:ext cx="1591733" cy="660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Characterized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68033" y="2182601"/>
            <a:ext cx="1722002" cy="660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Experimental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Measurements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398" y="846839"/>
            <a:ext cx="1507067" cy="66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Quantum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Theory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76067" y="761986"/>
            <a:ext cx="2836333" cy="2480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69196" y="1532454"/>
            <a:ext cx="1270000" cy="397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40800" y="1532450"/>
            <a:ext cx="1270000" cy="3979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69196" y="1981187"/>
            <a:ext cx="1270000" cy="3979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940801" y="1981187"/>
            <a:ext cx="1270000" cy="3979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39734" y="761986"/>
            <a:ext cx="2836333" cy="24807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29768" y="1007513"/>
            <a:ext cx="1507067" cy="66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Protocol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9768" y="2226724"/>
            <a:ext cx="1507067" cy="660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Energy Function</a:t>
            </a:r>
          </a:p>
        </p:txBody>
      </p:sp>
      <p:cxnSp>
        <p:nvCxnSpPr>
          <p:cNvPr id="18" name="Curved Connector 17"/>
          <p:cNvCxnSpPr>
            <a:stCxn id="8" idx="3"/>
            <a:endCxn id="7" idx="3"/>
          </p:cNvCxnSpPr>
          <p:nvPr/>
        </p:nvCxnSpPr>
        <p:spPr>
          <a:xfrm flipV="1">
            <a:off x="6836834" y="1337714"/>
            <a:ext cx="12700" cy="1219211"/>
          </a:xfrm>
          <a:prstGeom prst="curvedConnector3">
            <a:avLst>
              <a:gd name="adj1" fmla="val 4200000"/>
            </a:avLst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78800" y="478449"/>
            <a:ext cx="125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Inputs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39733" y="477507"/>
            <a:ext cx="151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Computation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6066" y="478449"/>
            <a:ext cx="248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Predictions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4351866" y="850975"/>
            <a:ext cx="575734" cy="186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154332" y="850975"/>
            <a:ext cx="575734" cy="186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urved Connector 39"/>
          <p:cNvCxnSpPr>
            <a:cxnSpLocks/>
          </p:cNvCxnSpPr>
          <p:nvPr/>
        </p:nvCxnSpPr>
        <p:spPr>
          <a:xfrm flipH="1" flipV="1">
            <a:off x="5317067" y="1371582"/>
            <a:ext cx="12700" cy="1219211"/>
          </a:xfrm>
          <a:prstGeom prst="curvedConnector3">
            <a:avLst>
              <a:gd name="adj1" fmla="val 420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571066" y="1752584"/>
            <a:ext cx="1041402" cy="3979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Structure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Representation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3401" y="3242718"/>
            <a:ext cx="8508999" cy="3310482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44130" y="5964734"/>
            <a:ext cx="6848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Helvetica Neue"/>
                <a:cs typeface="Helvetica Neue"/>
              </a:rPr>
              <a:t>Traptavidin: 2Y32</a:t>
            </a:r>
          </a:p>
        </p:txBody>
      </p:sp>
      <p:pic>
        <p:nvPicPr>
          <p:cNvPr id="3" name="Picture 2" descr="first_round_1arb_score_vs_rmsd_scatter.pdf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CFAD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53112" r="4111" b="6263"/>
          <a:stretch/>
        </p:blipFill>
        <p:spPr>
          <a:xfrm>
            <a:off x="2414496" y="3415772"/>
            <a:ext cx="7496219" cy="2656711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</p:cNvCxnSpPr>
          <p:nvPr/>
        </p:nvCxnSpPr>
        <p:spPr>
          <a:xfrm>
            <a:off x="2414496" y="6072482"/>
            <a:ext cx="7496219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2414495" y="3415772"/>
            <a:ext cx="0" cy="2656711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6200000">
            <a:off x="1740787" y="4561660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Energy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90035" y="6073614"/>
            <a:ext cx="332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Deviation from Native (RMSD)</a:t>
            </a:r>
          </a:p>
        </p:txBody>
      </p: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7363314" y="6247651"/>
            <a:ext cx="6423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 flipV="1">
            <a:off x="2245733" y="3725355"/>
            <a:ext cx="0" cy="5538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3051-AAF1-2141-9306-E6637F260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5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403C-65D5-9BF5-CB2A-FC96BD6FA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0127"/>
            <a:ext cx="10515600" cy="1325563"/>
          </a:xfrm>
        </p:spPr>
        <p:txBody>
          <a:bodyPr/>
          <a:lstStyle/>
          <a:p>
            <a:r>
              <a:rPr lang="en-US" dirty="0"/>
              <a:t>Amino acids =&gt; Protein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F95D9-F24A-CDDF-1003-8D9AFB7D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" y="2680196"/>
            <a:ext cx="2706461" cy="1768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6E148-21F2-367F-0D1D-72B46F13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712" y="1819480"/>
            <a:ext cx="2690042" cy="4106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85455-E3BB-E584-4494-EFECAD85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1952624"/>
            <a:ext cx="5905500" cy="3839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7128A5-EB60-A11A-E619-2BDA9F200C4F}"/>
              </a:ext>
            </a:extLst>
          </p:cNvPr>
          <p:cNvSpPr txBox="1"/>
          <p:nvPr/>
        </p:nvSpPr>
        <p:spPr>
          <a:xfrm>
            <a:off x="9211697" y="6588489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www.reagent.co.uk</a:t>
            </a:r>
            <a:r>
              <a:rPr lang="en-US" sz="1050" dirty="0"/>
              <a:t>/what-are-amino-acids/</a:t>
            </a:r>
          </a:p>
        </p:txBody>
      </p:sp>
    </p:spTree>
    <p:extLst>
      <p:ext uri="{BB962C8B-B14F-4D97-AF65-F5344CB8AC3E}">
        <p14:creationId xmlns:p14="http://schemas.microsoft.com/office/powerpoint/2010/main" val="25658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361B-08E3-7243-876D-F2D053A0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382"/>
            <a:ext cx="10515600" cy="1325563"/>
          </a:xfrm>
        </p:spPr>
        <p:txBody>
          <a:bodyPr/>
          <a:lstStyle/>
          <a:p>
            <a:r>
              <a:rPr lang="en-US" dirty="0"/>
              <a:t>Backbone and sidechain</a:t>
            </a:r>
            <a:br>
              <a:rPr lang="en-US" dirty="0"/>
            </a:br>
            <a:r>
              <a:rPr lang="en-US" dirty="0"/>
              <a:t>torsion angle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BAC9C-526C-AF4E-9ED5-6FFF983B3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" r="26864" b="19021"/>
          <a:stretch/>
        </p:blipFill>
        <p:spPr>
          <a:xfrm>
            <a:off x="183171" y="2303747"/>
            <a:ext cx="7349743" cy="3407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7CD32-A2B6-E449-A151-CC742A76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1" y="2307771"/>
            <a:ext cx="4248976" cy="33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1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8347-81A8-CE4F-A7B9-D542D89F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3846"/>
            <a:ext cx="10515600" cy="1325563"/>
          </a:xfrm>
        </p:spPr>
        <p:txBody>
          <a:bodyPr/>
          <a:lstStyle/>
          <a:p>
            <a:r>
              <a:rPr lang="en-CA" dirty="0"/>
              <a:t>Lazaridis−Karplus solvation model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B1886-E4EC-6446-B42A-A28E1093A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81" y="1156305"/>
            <a:ext cx="9409626" cy="553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2286-94F7-6443-B4C7-139E237B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Special cases energy terms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FDEFA-9A65-414A-BE55-29531563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739" y="882565"/>
            <a:ext cx="4230261" cy="5728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7D83C-F793-F941-B9A5-FFBFC12C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" y="2728686"/>
            <a:ext cx="7763098" cy="38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38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1116</Words>
  <Application>Microsoft Macintosh PowerPoint</Application>
  <PresentationFormat>Widescreen</PresentationFormat>
  <Paragraphs>216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Helvetica Neue</vt:lpstr>
      <vt:lpstr>roboto</vt:lpstr>
      <vt:lpstr>Office Theme</vt:lpstr>
      <vt:lpstr>Molecular Modeling based Virtual Screening</vt:lpstr>
      <vt:lpstr>Admin details</vt:lpstr>
      <vt:lpstr> Lab 5 SHAP Plot</vt:lpstr>
      <vt:lpstr>Effort, grades, final project</vt:lpstr>
      <vt:lpstr>PowerPoint Presentation</vt:lpstr>
      <vt:lpstr>Amino acids =&gt; Protein structure</vt:lpstr>
      <vt:lpstr>Backbone and sidechain torsion angle models</vt:lpstr>
      <vt:lpstr>Lazaridis−Karplus solvation model</vt:lpstr>
      <vt:lpstr>Special cases energy terms</vt:lpstr>
      <vt:lpstr>Lennard-Jones van der Walls and electrostatics model</vt:lpstr>
      <vt:lpstr>Focus on specific structural features e.g. H-bonds</vt:lpstr>
      <vt:lpstr>Equal Area Projections</vt:lpstr>
      <vt:lpstr>ASP/GLU -&gt; Backbone</vt:lpstr>
      <vt:lpstr>H-bond model</vt:lpstr>
      <vt:lpstr>PowerPoint Presentation</vt:lpstr>
      <vt:lpstr>Simulation based inference to improve energy functions</vt:lpstr>
      <vt:lpstr>PowerPoint Presentation</vt:lpstr>
      <vt:lpstr>ASP/GLU -&gt; Backbone</vt:lpstr>
      <vt:lpstr>ASP/GLU -&gt; Backbone</vt:lpstr>
      <vt:lpstr>ASP/GLU -&gt; Backbone</vt:lpstr>
      <vt:lpstr>Backbone -&gt; Backbone: β-Sheet</vt:lpstr>
      <vt:lpstr>PowerPoint Presentation</vt:lpstr>
      <vt:lpstr>Pnear: Measure the “Funnelness” of score vs. rmsd</vt:lpstr>
      <vt:lpstr>Rosetta Scientific Benchmark Server</vt:lpstr>
      <vt:lpstr>Rosetta Scientific Benchmarks</vt:lpstr>
      <vt:lpstr>PowerPoint Presentation</vt:lpstr>
      <vt:lpstr>PowerPoint Presentation</vt:lpstr>
      <vt:lpstr>PowerPoint Presentation</vt:lpstr>
      <vt:lpstr>DOCK 3.8 Virtual screening workflow</vt:lpstr>
      <vt:lpstr>PowerPoint Presentation</vt:lpstr>
      <vt:lpstr>Summary of Molecular Interactions </vt:lpstr>
      <vt:lpstr>Dielectric spheres</vt:lpstr>
      <vt:lpstr>Matching Spheres</vt:lpstr>
      <vt:lpstr>Anchor and grow sampling</vt:lpstr>
      <vt:lpstr>PowerPoint Presentation</vt:lpstr>
      <vt:lpstr>Log ROC as a measure of enrichment</vt:lpstr>
      <vt:lpstr>Decoy Discrimination of DUDE-E</vt:lpstr>
      <vt:lpstr>Retrospective Decoy sets</vt:lpstr>
      <vt:lpstr>Docking workflow In Detail</vt:lpstr>
      <vt:lpstr>Adjusting partial charges of receptor atoms</vt:lpstr>
      <vt:lpstr>Hit picking Criteria</vt:lpstr>
      <vt:lpstr>Hit picking party format</vt:lpstr>
      <vt:lpstr>PowerPoint Presentation</vt:lpstr>
      <vt:lpstr>PowerPoint Presentation</vt:lpstr>
      <vt:lpstr>Experimental testing of virtual screening hits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Matt</dc:creator>
  <cp:lastModifiedBy>O'Meara, Matt</cp:lastModifiedBy>
  <cp:revision>2</cp:revision>
  <dcterms:created xsi:type="dcterms:W3CDTF">2025-02-24T16:09:39Z</dcterms:created>
  <dcterms:modified xsi:type="dcterms:W3CDTF">2025-02-25T16:21:26Z</dcterms:modified>
</cp:coreProperties>
</file>